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9" r:id="rId4"/>
    <p:sldId id="258" r:id="rId5"/>
    <p:sldId id="260" r:id="rId6"/>
    <p:sldId id="262" r:id="rId7"/>
    <p:sldId id="263" r:id="rId8"/>
    <p:sldId id="264" r:id="rId9"/>
    <p:sldId id="265" r:id="rId10"/>
    <p:sldId id="266" r:id="rId11"/>
    <p:sldId id="267"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5" d="100"/>
          <a:sy n="65" d="100"/>
        </p:scale>
        <p:origin x="6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75FEF-D2E3-4A6B-AC47-BA5BDE504CF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0A472D5F-F96F-4DDF-B055-D8DB5D336986}">
      <dgm:prSet/>
      <dgm:spPr/>
      <dgm:t>
        <a:bodyPr/>
        <a:lstStyle/>
        <a:p>
          <a:r>
            <a:rPr lang="en-US" dirty="0"/>
            <a:t>Pull-out, clustering, push-in, consultations, acceleration, </a:t>
          </a:r>
          <a:r>
            <a:rPr lang="en-US"/>
            <a:t>social emotional learning</a:t>
          </a:r>
          <a:endParaRPr lang="en-US" dirty="0"/>
        </a:p>
      </dgm:t>
    </dgm:pt>
    <dgm:pt modelId="{A3FB4976-0860-4FC0-9358-AA47FECA2B17}" type="parTrans" cxnId="{B0D4441A-6DB0-4B9F-A285-E0E9CA5CFACB}">
      <dgm:prSet/>
      <dgm:spPr/>
      <dgm:t>
        <a:bodyPr/>
        <a:lstStyle/>
        <a:p>
          <a:endParaRPr lang="en-US"/>
        </a:p>
      </dgm:t>
    </dgm:pt>
    <dgm:pt modelId="{DAC78FB3-0D48-49BE-B351-E7081E6AEC99}" type="sibTrans" cxnId="{B0D4441A-6DB0-4B9F-A285-E0E9CA5CFACB}">
      <dgm:prSet/>
      <dgm:spPr/>
      <dgm:t>
        <a:bodyPr/>
        <a:lstStyle/>
        <a:p>
          <a:endParaRPr lang="en-US"/>
        </a:p>
      </dgm:t>
    </dgm:pt>
    <dgm:pt modelId="{BB6DCCD5-5C0E-4A1C-B01D-CD8375BEAE2C}">
      <dgm:prSet/>
      <dgm:spPr/>
      <dgm:t>
        <a:bodyPr/>
        <a:lstStyle/>
        <a:p>
          <a:r>
            <a:rPr lang="en-US" baseline="0" dirty="0"/>
            <a:t>Not all services are provided by AIG specialist, most are provided within the classroom by teacher therefore collaboration is necessary</a:t>
          </a:r>
          <a:endParaRPr lang="en-US" dirty="0"/>
        </a:p>
      </dgm:t>
    </dgm:pt>
    <dgm:pt modelId="{378A90B3-C984-4AF1-BD38-80410678ED6C}" type="parTrans" cxnId="{6E748292-EDC7-467B-A566-15C90F366136}">
      <dgm:prSet/>
      <dgm:spPr/>
      <dgm:t>
        <a:bodyPr/>
        <a:lstStyle/>
        <a:p>
          <a:endParaRPr lang="en-US"/>
        </a:p>
      </dgm:t>
    </dgm:pt>
    <dgm:pt modelId="{F3A0DEA8-3CFF-4509-83F6-6C8F0AB9DA89}" type="sibTrans" cxnId="{6E748292-EDC7-467B-A566-15C90F366136}">
      <dgm:prSet/>
      <dgm:spPr/>
      <dgm:t>
        <a:bodyPr/>
        <a:lstStyle/>
        <a:p>
          <a:endParaRPr lang="en-US"/>
        </a:p>
      </dgm:t>
    </dgm:pt>
    <dgm:pt modelId="{CBBA1A06-3186-49AA-8F9A-168EB051737D}">
      <dgm:prSet/>
      <dgm:spPr/>
      <dgm:t>
        <a:bodyPr/>
        <a:lstStyle/>
        <a:p>
          <a:r>
            <a:rPr lang="en-US" dirty="0"/>
            <a:t>Intentional grouping through MTSS I and E blocks, course choice at HS, cluster grouping based on area of eligibility</a:t>
          </a:r>
        </a:p>
      </dgm:t>
    </dgm:pt>
    <dgm:pt modelId="{C03C6666-D17D-4A76-9106-CBD72D6D475F}" type="parTrans" cxnId="{E04F3941-F9EE-4B5D-99DC-0DB1A4FEBF56}">
      <dgm:prSet/>
      <dgm:spPr/>
      <dgm:t>
        <a:bodyPr/>
        <a:lstStyle/>
        <a:p>
          <a:endParaRPr lang="en-US"/>
        </a:p>
      </dgm:t>
    </dgm:pt>
    <dgm:pt modelId="{7F7AA4DF-73FD-4104-8D82-C51062364294}" type="sibTrans" cxnId="{E04F3941-F9EE-4B5D-99DC-0DB1A4FEBF56}">
      <dgm:prSet/>
      <dgm:spPr/>
      <dgm:t>
        <a:bodyPr/>
        <a:lstStyle/>
        <a:p>
          <a:endParaRPr lang="en-US"/>
        </a:p>
      </dgm:t>
    </dgm:pt>
    <dgm:pt modelId="{B13DCB52-B108-45FA-AE89-76C8E260B7A5}">
      <dgm:prSet/>
      <dgm:spPr/>
      <dgm:t>
        <a:bodyPr/>
        <a:lstStyle/>
        <a:p>
          <a:r>
            <a:rPr lang="en-US"/>
            <a:t>Increased communication through: Newsletters, DEP, PowerPoint of key points of plan, digital resource database, Professional Development, articulation meetings, GIT</a:t>
          </a:r>
        </a:p>
      </dgm:t>
    </dgm:pt>
    <dgm:pt modelId="{631476AE-109C-480F-BED0-6DC476C2480F}" type="parTrans" cxnId="{26CDF514-FA99-4480-A8F5-45ADBB21F19F}">
      <dgm:prSet/>
      <dgm:spPr/>
      <dgm:t>
        <a:bodyPr/>
        <a:lstStyle/>
        <a:p>
          <a:endParaRPr lang="en-US"/>
        </a:p>
      </dgm:t>
    </dgm:pt>
    <dgm:pt modelId="{886B948E-823C-4C85-80AB-5B473966B4DF}" type="sibTrans" cxnId="{26CDF514-FA99-4480-A8F5-45ADBB21F19F}">
      <dgm:prSet/>
      <dgm:spPr/>
      <dgm:t>
        <a:bodyPr/>
        <a:lstStyle/>
        <a:p>
          <a:endParaRPr lang="en-US"/>
        </a:p>
      </dgm:t>
    </dgm:pt>
    <dgm:pt modelId="{E875C873-F32D-4048-8A9E-907E980D4100}">
      <dgm:prSet/>
      <dgm:spPr/>
      <dgm:t>
        <a:bodyPr/>
        <a:lstStyle/>
        <a:p>
          <a:r>
            <a:rPr lang="en-US"/>
            <a:t>SEL-training utilizing Neihart (2015), time with like peers</a:t>
          </a:r>
        </a:p>
      </dgm:t>
    </dgm:pt>
    <dgm:pt modelId="{FD767376-980F-4E4B-B1B2-4D7BFD9240E8}" type="parTrans" cxnId="{C0BC6738-DA05-4601-B305-8C76F48A9F6E}">
      <dgm:prSet/>
      <dgm:spPr/>
      <dgm:t>
        <a:bodyPr/>
        <a:lstStyle/>
        <a:p>
          <a:endParaRPr lang="en-US"/>
        </a:p>
      </dgm:t>
    </dgm:pt>
    <dgm:pt modelId="{D8E150AB-E437-4BFB-96E5-82C7A8766186}" type="sibTrans" cxnId="{C0BC6738-DA05-4601-B305-8C76F48A9F6E}">
      <dgm:prSet/>
      <dgm:spPr/>
      <dgm:t>
        <a:bodyPr/>
        <a:lstStyle/>
        <a:p>
          <a:endParaRPr lang="en-US"/>
        </a:p>
      </dgm:t>
    </dgm:pt>
    <dgm:pt modelId="{3F52C488-2E70-4E43-B1DA-01D0A334CFA7}">
      <dgm:prSet/>
      <dgm:spPr/>
      <dgm:t>
        <a:bodyPr/>
        <a:lstStyle/>
        <a:p>
          <a:r>
            <a:rPr lang="en-US"/>
            <a:t>Acceleration opportunities and procedures that are clear including CDM, content, grade</a:t>
          </a:r>
        </a:p>
      </dgm:t>
    </dgm:pt>
    <dgm:pt modelId="{E3C2EC14-A748-4FB2-AF06-525E6AA1E68B}" type="parTrans" cxnId="{DC99B2ED-92DF-4235-80AE-4BC67B5C83B2}">
      <dgm:prSet/>
      <dgm:spPr/>
      <dgm:t>
        <a:bodyPr/>
        <a:lstStyle/>
        <a:p>
          <a:endParaRPr lang="en-US"/>
        </a:p>
      </dgm:t>
    </dgm:pt>
    <dgm:pt modelId="{8FC6ED16-3319-4D56-9C8D-DE3CBBD6CAF2}" type="sibTrans" cxnId="{DC99B2ED-92DF-4235-80AE-4BC67B5C83B2}">
      <dgm:prSet/>
      <dgm:spPr/>
      <dgm:t>
        <a:bodyPr/>
        <a:lstStyle/>
        <a:p>
          <a:endParaRPr lang="en-US"/>
        </a:p>
      </dgm:t>
    </dgm:pt>
    <dgm:pt modelId="{D03A46ED-E8D5-47E7-9C54-4B274A9CE228}" type="pres">
      <dgm:prSet presAssocID="{B2875FEF-D2E3-4A6B-AC47-BA5BDE504CF8}" presName="diagram" presStyleCnt="0">
        <dgm:presLayoutVars>
          <dgm:dir/>
          <dgm:resizeHandles val="exact"/>
        </dgm:presLayoutVars>
      </dgm:prSet>
      <dgm:spPr/>
    </dgm:pt>
    <dgm:pt modelId="{EE1DE141-D167-45F4-A89F-3B51F0ACE319}" type="pres">
      <dgm:prSet presAssocID="{0A472D5F-F96F-4DDF-B055-D8DB5D336986}" presName="node" presStyleLbl="node1" presStyleIdx="0" presStyleCnt="5">
        <dgm:presLayoutVars>
          <dgm:bulletEnabled val="1"/>
        </dgm:presLayoutVars>
      </dgm:prSet>
      <dgm:spPr/>
    </dgm:pt>
    <dgm:pt modelId="{3767EDF2-F015-4AA0-9C6A-4FC030C15602}" type="pres">
      <dgm:prSet presAssocID="{DAC78FB3-0D48-49BE-B351-E7081E6AEC99}" presName="sibTrans" presStyleCnt="0"/>
      <dgm:spPr/>
    </dgm:pt>
    <dgm:pt modelId="{F4CA5D6F-19C4-41BA-ABB8-2D14812A92B2}" type="pres">
      <dgm:prSet presAssocID="{CBBA1A06-3186-49AA-8F9A-168EB051737D}" presName="node" presStyleLbl="node1" presStyleIdx="1" presStyleCnt="5">
        <dgm:presLayoutVars>
          <dgm:bulletEnabled val="1"/>
        </dgm:presLayoutVars>
      </dgm:prSet>
      <dgm:spPr/>
    </dgm:pt>
    <dgm:pt modelId="{59784EE9-AE25-4A86-8945-58E7E86BF656}" type="pres">
      <dgm:prSet presAssocID="{7F7AA4DF-73FD-4104-8D82-C51062364294}" presName="sibTrans" presStyleCnt="0"/>
      <dgm:spPr/>
    </dgm:pt>
    <dgm:pt modelId="{95D285CA-D834-4BFD-AEDB-26E1EB1FDE4B}" type="pres">
      <dgm:prSet presAssocID="{B13DCB52-B108-45FA-AE89-76C8E260B7A5}" presName="node" presStyleLbl="node1" presStyleIdx="2" presStyleCnt="5">
        <dgm:presLayoutVars>
          <dgm:bulletEnabled val="1"/>
        </dgm:presLayoutVars>
      </dgm:prSet>
      <dgm:spPr/>
    </dgm:pt>
    <dgm:pt modelId="{EAF8C6EC-2FA9-4002-84E6-0DA81127B648}" type="pres">
      <dgm:prSet presAssocID="{886B948E-823C-4C85-80AB-5B473966B4DF}" presName="sibTrans" presStyleCnt="0"/>
      <dgm:spPr/>
    </dgm:pt>
    <dgm:pt modelId="{0A7DD872-5503-4AB4-827C-F546785B68C1}" type="pres">
      <dgm:prSet presAssocID="{E875C873-F32D-4048-8A9E-907E980D4100}" presName="node" presStyleLbl="node1" presStyleIdx="3" presStyleCnt="5">
        <dgm:presLayoutVars>
          <dgm:bulletEnabled val="1"/>
        </dgm:presLayoutVars>
      </dgm:prSet>
      <dgm:spPr/>
    </dgm:pt>
    <dgm:pt modelId="{45A20DFC-B4AE-40C6-BC8E-75BB9850AC64}" type="pres">
      <dgm:prSet presAssocID="{D8E150AB-E437-4BFB-96E5-82C7A8766186}" presName="sibTrans" presStyleCnt="0"/>
      <dgm:spPr/>
    </dgm:pt>
    <dgm:pt modelId="{85331A41-99A9-4FB9-8702-DA32102529F3}" type="pres">
      <dgm:prSet presAssocID="{3F52C488-2E70-4E43-B1DA-01D0A334CFA7}" presName="node" presStyleLbl="node1" presStyleIdx="4" presStyleCnt="5">
        <dgm:presLayoutVars>
          <dgm:bulletEnabled val="1"/>
        </dgm:presLayoutVars>
      </dgm:prSet>
      <dgm:spPr/>
    </dgm:pt>
  </dgm:ptLst>
  <dgm:cxnLst>
    <dgm:cxn modelId="{26CDF514-FA99-4480-A8F5-45ADBB21F19F}" srcId="{B2875FEF-D2E3-4A6B-AC47-BA5BDE504CF8}" destId="{B13DCB52-B108-45FA-AE89-76C8E260B7A5}" srcOrd="2" destOrd="0" parTransId="{631476AE-109C-480F-BED0-6DC476C2480F}" sibTransId="{886B948E-823C-4C85-80AB-5B473966B4DF}"/>
    <dgm:cxn modelId="{B0D4441A-6DB0-4B9F-A285-E0E9CA5CFACB}" srcId="{B2875FEF-D2E3-4A6B-AC47-BA5BDE504CF8}" destId="{0A472D5F-F96F-4DDF-B055-D8DB5D336986}" srcOrd="0" destOrd="0" parTransId="{A3FB4976-0860-4FC0-9358-AA47FECA2B17}" sibTransId="{DAC78FB3-0D48-49BE-B351-E7081E6AEC99}"/>
    <dgm:cxn modelId="{92415E26-EDC8-45A4-B5BB-6EB964EB8E6B}" type="presOf" srcId="{B2875FEF-D2E3-4A6B-AC47-BA5BDE504CF8}" destId="{D03A46ED-E8D5-47E7-9C54-4B274A9CE228}" srcOrd="0" destOrd="0" presId="urn:microsoft.com/office/officeart/2005/8/layout/default"/>
    <dgm:cxn modelId="{C0BC6738-DA05-4601-B305-8C76F48A9F6E}" srcId="{B2875FEF-D2E3-4A6B-AC47-BA5BDE504CF8}" destId="{E875C873-F32D-4048-8A9E-907E980D4100}" srcOrd="3" destOrd="0" parTransId="{FD767376-980F-4E4B-B1B2-4D7BFD9240E8}" sibTransId="{D8E150AB-E437-4BFB-96E5-82C7A8766186}"/>
    <dgm:cxn modelId="{E04F3941-F9EE-4B5D-99DC-0DB1A4FEBF56}" srcId="{B2875FEF-D2E3-4A6B-AC47-BA5BDE504CF8}" destId="{CBBA1A06-3186-49AA-8F9A-168EB051737D}" srcOrd="1" destOrd="0" parTransId="{C03C6666-D17D-4A76-9106-CBD72D6D475F}" sibTransId="{7F7AA4DF-73FD-4104-8D82-C51062364294}"/>
    <dgm:cxn modelId="{99643448-B61D-4EAA-A504-6DBF6311B5AD}" type="presOf" srcId="{3F52C488-2E70-4E43-B1DA-01D0A334CFA7}" destId="{85331A41-99A9-4FB9-8702-DA32102529F3}" srcOrd="0" destOrd="0" presId="urn:microsoft.com/office/officeart/2005/8/layout/default"/>
    <dgm:cxn modelId="{7A824B6A-1EAA-43BB-AA9E-32EFE7B6B8BE}" type="presOf" srcId="{BB6DCCD5-5C0E-4A1C-B01D-CD8375BEAE2C}" destId="{EE1DE141-D167-45F4-A89F-3B51F0ACE319}" srcOrd="0" destOrd="1" presId="urn:microsoft.com/office/officeart/2005/8/layout/default"/>
    <dgm:cxn modelId="{94374976-E95C-4F76-8244-2CA41AF18096}" type="presOf" srcId="{0A472D5F-F96F-4DDF-B055-D8DB5D336986}" destId="{EE1DE141-D167-45F4-A89F-3B51F0ACE319}" srcOrd="0" destOrd="0" presId="urn:microsoft.com/office/officeart/2005/8/layout/default"/>
    <dgm:cxn modelId="{61E6BE89-6F97-4FBA-8725-ED1AE8CBCB33}" type="presOf" srcId="{B13DCB52-B108-45FA-AE89-76C8E260B7A5}" destId="{95D285CA-D834-4BFD-AEDB-26E1EB1FDE4B}" srcOrd="0" destOrd="0" presId="urn:microsoft.com/office/officeart/2005/8/layout/default"/>
    <dgm:cxn modelId="{6E748292-EDC7-467B-A566-15C90F366136}" srcId="{0A472D5F-F96F-4DDF-B055-D8DB5D336986}" destId="{BB6DCCD5-5C0E-4A1C-B01D-CD8375BEAE2C}" srcOrd="0" destOrd="0" parTransId="{378A90B3-C984-4AF1-BD38-80410678ED6C}" sibTransId="{F3A0DEA8-3CFF-4509-83F6-6C8F0AB9DA89}"/>
    <dgm:cxn modelId="{4F3AEAE9-13F9-4642-880B-5CE7BC454565}" type="presOf" srcId="{E875C873-F32D-4048-8A9E-907E980D4100}" destId="{0A7DD872-5503-4AB4-827C-F546785B68C1}" srcOrd="0" destOrd="0" presId="urn:microsoft.com/office/officeart/2005/8/layout/default"/>
    <dgm:cxn modelId="{DC99B2ED-92DF-4235-80AE-4BC67B5C83B2}" srcId="{B2875FEF-D2E3-4A6B-AC47-BA5BDE504CF8}" destId="{3F52C488-2E70-4E43-B1DA-01D0A334CFA7}" srcOrd="4" destOrd="0" parTransId="{E3C2EC14-A748-4FB2-AF06-525E6AA1E68B}" sibTransId="{8FC6ED16-3319-4D56-9C8D-DE3CBBD6CAF2}"/>
    <dgm:cxn modelId="{1295CDF5-F21D-4B4D-904C-8F80475D829B}" type="presOf" srcId="{CBBA1A06-3186-49AA-8F9A-168EB051737D}" destId="{F4CA5D6F-19C4-41BA-ABB8-2D14812A92B2}" srcOrd="0" destOrd="0" presId="urn:microsoft.com/office/officeart/2005/8/layout/default"/>
    <dgm:cxn modelId="{B1F6D780-71B0-4D70-AF2C-D3BEF518DBA0}" type="presParOf" srcId="{D03A46ED-E8D5-47E7-9C54-4B274A9CE228}" destId="{EE1DE141-D167-45F4-A89F-3B51F0ACE319}" srcOrd="0" destOrd="0" presId="urn:microsoft.com/office/officeart/2005/8/layout/default"/>
    <dgm:cxn modelId="{0A844D0B-DCA4-41E6-9010-1E4360133C40}" type="presParOf" srcId="{D03A46ED-E8D5-47E7-9C54-4B274A9CE228}" destId="{3767EDF2-F015-4AA0-9C6A-4FC030C15602}" srcOrd="1" destOrd="0" presId="urn:microsoft.com/office/officeart/2005/8/layout/default"/>
    <dgm:cxn modelId="{9B6E0D8F-8A3F-4372-BFDA-70F633C48C12}" type="presParOf" srcId="{D03A46ED-E8D5-47E7-9C54-4B274A9CE228}" destId="{F4CA5D6F-19C4-41BA-ABB8-2D14812A92B2}" srcOrd="2" destOrd="0" presId="urn:microsoft.com/office/officeart/2005/8/layout/default"/>
    <dgm:cxn modelId="{C01B4563-C790-4EA3-B948-73503906102A}" type="presParOf" srcId="{D03A46ED-E8D5-47E7-9C54-4B274A9CE228}" destId="{59784EE9-AE25-4A86-8945-58E7E86BF656}" srcOrd="3" destOrd="0" presId="urn:microsoft.com/office/officeart/2005/8/layout/default"/>
    <dgm:cxn modelId="{4B2FD232-6A53-4FF2-B476-2B506E8059E4}" type="presParOf" srcId="{D03A46ED-E8D5-47E7-9C54-4B274A9CE228}" destId="{95D285CA-D834-4BFD-AEDB-26E1EB1FDE4B}" srcOrd="4" destOrd="0" presId="urn:microsoft.com/office/officeart/2005/8/layout/default"/>
    <dgm:cxn modelId="{EDE30154-9302-496E-902F-1293147C8FE4}" type="presParOf" srcId="{D03A46ED-E8D5-47E7-9C54-4B274A9CE228}" destId="{EAF8C6EC-2FA9-4002-84E6-0DA81127B648}" srcOrd="5" destOrd="0" presId="urn:microsoft.com/office/officeart/2005/8/layout/default"/>
    <dgm:cxn modelId="{025363C5-3206-438A-AC86-3D130ECE900D}" type="presParOf" srcId="{D03A46ED-E8D5-47E7-9C54-4B274A9CE228}" destId="{0A7DD872-5503-4AB4-827C-F546785B68C1}" srcOrd="6" destOrd="0" presId="urn:microsoft.com/office/officeart/2005/8/layout/default"/>
    <dgm:cxn modelId="{B008AA06-B32B-40F7-99E1-2B8A04AB9A59}" type="presParOf" srcId="{D03A46ED-E8D5-47E7-9C54-4B274A9CE228}" destId="{45A20DFC-B4AE-40C6-BC8E-75BB9850AC64}" srcOrd="7" destOrd="0" presId="urn:microsoft.com/office/officeart/2005/8/layout/default"/>
    <dgm:cxn modelId="{05209D62-1C9D-4778-BA37-73EA5A328ED2}" type="presParOf" srcId="{D03A46ED-E8D5-47E7-9C54-4B274A9CE228}" destId="{85331A41-99A9-4FB9-8702-DA32102529F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DE141-D167-45F4-A89F-3B51F0ACE319}">
      <dsp:nvSpPr>
        <dsp:cNvPr id="0" name=""/>
        <dsp:cNvSpPr/>
      </dsp:nvSpPr>
      <dsp:spPr>
        <a:xfrm>
          <a:off x="0" y="196590"/>
          <a:ext cx="2349808" cy="1409884"/>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Pull-out, clustering, push-in, consultations, acceleration, </a:t>
          </a:r>
          <a:r>
            <a:rPr lang="en-US" sz="1400" kern="1200"/>
            <a:t>social emotional learning</a:t>
          </a:r>
          <a:endParaRPr lang="en-US" sz="1400" kern="1200" dirty="0"/>
        </a:p>
        <a:p>
          <a:pPr marL="57150" lvl="1" indent="-57150" algn="l" defTabSz="488950">
            <a:lnSpc>
              <a:spcPct val="90000"/>
            </a:lnSpc>
            <a:spcBef>
              <a:spcPct val="0"/>
            </a:spcBef>
            <a:spcAft>
              <a:spcPct val="15000"/>
            </a:spcAft>
            <a:buChar char="•"/>
          </a:pPr>
          <a:r>
            <a:rPr lang="en-US" sz="1100" kern="1200" baseline="0" dirty="0"/>
            <a:t>Not all services are provided by AIG specialist, most are provided within the classroom by teacher therefore collaboration is necessary</a:t>
          </a:r>
          <a:endParaRPr lang="en-US" sz="1100" kern="1200" dirty="0"/>
        </a:p>
      </dsp:txBody>
      <dsp:txXfrm>
        <a:off x="0" y="196590"/>
        <a:ext cx="2349808" cy="1409884"/>
      </dsp:txXfrm>
    </dsp:sp>
    <dsp:sp modelId="{F4CA5D6F-19C4-41BA-ABB8-2D14812A92B2}">
      <dsp:nvSpPr>
        <dsp:cNvPr id="0" name=""/>
        <dsp:cNvSpPr/>
      </dsp:nvSpPr>
      <dsp:spPr>
        <a:xfrm>
          <a:off x="2584788" y="196590"/>
          <a:ext cx="2349808" cy="1409884"/>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Intentional grouping through MTSS I and E blocks, course choice at HS, cluster grouping based on area of eligibility</a:t>
          </a:r>
        </a:p>
      </dsp:txBody>
      <dsp:txXfrm>
        <a:off x="2584788" y="196590"/>
        <a:ext cx="2349808" cy="1409884"/>
      </dsp:txXfrm>
    </dsp:sp>
    <dsp:sp modelId="{95D285CA-D834-4BFD-AEDB-26E1EB1FDE4B}">
      <dsp:nvSpPr>
        <dsp:cNvPr id="0" name=""/>
        <dsp:cNvSpPr/>
      </dsp:nvSpPr>
      <dsp:spPr>
        <a:xfrm>
          <a:off x="5169577" y="196590"/>
          <a:ext cx="2349808" cy="1409884"/>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Increased communication through: Newsletters, DEP, PowerPoint of key points of plan, digital resource database, Professional Development, articulation meetings, GIT</a:t>
          </a:r>
        </a:p>
      </dsp:txBody>
      <dsp:txXfrm>
        <a:off x="5169577" y="196590"/>
        <a:ext cx="2349808" cy="1409884"/>
      </dsp:txXfrm>
    </dsp:sp>
    <dsp:sp modelId="{0A7DD872-5503-4AB4-827C-F546785B68C1}">
      <dsp:nvSpPr>
        <dsp:cNvPr id="0" name=""/>
        <dsp:cNvSpPr/>
      </dsp:nvSpPr>
      <dsp:spPr>
        <a:xfrm>
          <a:off x="1292394" y="1841456"/>
          <a:ext cx="2349808" cy="1409884"/>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SEL-training utilizing Neihart (2015), time with like peers</a:t>
          </a:r>
        </a:p>
      </dsp:txBody>
      <dsp:txXfrm>
        <a:off x="1292394" y="1841456"/>
        <a:ext cx="2349808" cy="1409884"/>
      </dsp:txXfrm>
    </dsp:sp>
    <dsp:sp modelId="{85331A41-99A9-4FB9-8702-DA32102529F3}">
      <dsp:nvSpPr>
        <dsp:cNvPr id="0" name=""/>
        <dsp:cNvSpPr/>
      </dsp:nvSpPr>
      <dsp:spPr>
        <a:xfrm>
          <a:off x="3877183" y="1841456"/>
          <a:ext cx="2349808" cy="140988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Acceleration opportunities and procedures that are clear including CDM, content, grade</a:t>
          </a:r>
        </a:p>
      </dsp:txBody>
      <dsp:txXfrm>
        <a:off x="3877183" y="1841456"/>
        <a:ext cx="2349808" cy="14098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bundancehighway.com/beach-inspirations-visi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uistorodupouy.blogspot.com/2010_11_01_archive.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4C5E-D272-4851-8722-32B5342ED057}"/>
              </a:ext>
            </a:extLst>
          </p:cNvPr>
          <p:cNvSpPr>
            <a:spLocks noGrp="1"/>
          </p:cNvSpPr>
          <p:nvPr>
            <p:ph type="ctrTitle"/>
          </p:nvPr>
        </p:nvSpPr>
        <p:spPr/>
        <p:txBody>
          <a:bodyPr/>
          <a:lstStyle/>
          <a:p>
            <a:r>
              <a:rPr lang="en-US" dirty="0"/>
              <a:t>AIG Plan 2019-2022</a:t>
            </a:r>
          </a:p>
        </p:txBody>
      </p:sp>
      <p:sp>
        <p:nvSpPr>
          <p:cNvPr id="3" name="Subtitle 2">
            <a:extLst>
              <a:ext uri="{FF2B5EF4-FFF2-40B4-BE49-F238E27FC236}">
                <a16:creationId xmlns:a16="http://schemas.microsoft.com/office/drawing/2014/main" id="{E0C5212D-017D-4EA4-B920-DBEC4CBAACF6}"/>
              </a:ext>
            </a:extLst>
          </p:cNvPr>
          <p:cNvSpPr>
            <a:spLocks noGrp="1"/>
          </p:cNvSpPr>
          <p:nvPr>
            <p:ph type="subTitle" idx="1"/>
          </p:nvPr>
        </p:nvSpPr>
        <p:spPr/>
        <p:txBody>
          <a:bodyPr/>
          <a:lstStyle/>
          <a:p>
            <a:r>
              <a:rPr lang="en-US" dirty="0"/>
              <a:t>Heather Boston,  </a:t>
            </a:r>
            <a:r>
              <a:rPr lang="en-US" dirty="0" err="1"/>
              <a:t>Aig</a:t>
            </a:r>
            <a:r>
              <a:rPr lang="en-US" dirty="0"/>
              <a:t> coordinator</a:t>
            </a:r>
          </a:p>
        </p:txBody>
      </p:sp>
    </p:spTree>
    <p:extLst>
      <p:ext uri="{BB962C8B-B14F-4D97-AF65-F5344CB8AC3E}">
        <p14:creationId xmlns:p14="http://schemas.microsoft.com/office/powerpoint/2010/main" val="249036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B42484D-C2C2-41D5-87C0-CD871FC7287E}"/>
              </a:ext>
            </a:extLst>
          </p:cNvPr>
          <p:cNvSpPr>
            <a:spLocks noGrp="1"/>
          </p:cNvSpPr>
          <p:nvPr>
            <p:ph type="title"/>
          </p:nvPr>
        </p:nvSpPr>
        <p:spPr>
          <a:xfrm>
            <a:off x="6579648" y="804520"/>
            <a:ext cx="4158749" cy="1049235"/>
          </a:xfrm>
        </p:spPr>
        <p:txBody>
          <a:bodyPr>
            <a:normAutofit/>
          </a:bodyPr>
          <a:lstStyle/>
          <a:p>
            <a:r>
              <a:rPr lang="en-US" dirty="0"/>
              <a:t>Standard 5: Partnerships</a:t>
            </a:r>
          </a:p>
        </p:txBody>
      </p:sp>
      <p:sp>
        <p:nvSpPr>
          <p:cNvPr id="13" name="Rectangle 12">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a:extLst>
              <a:ext uri="{FF2B5EF4-FFF2-40B4-BE49-F238E27FC236}">
                <a16:creationId xmlns:a16="http://schemas.microsoft.com/office/drawing/2014/main" id="{230D32BD-1E5E-49D5-ADA7-57C7E1EC1590}"/>
              </a:ext>
            </a:extLst>
          </p:cNvPr>
          <p:cNvPicPr>
            <a:picLocks noChangeAspect="1"/>
          </p:cNvPicPr>
          <p:nvPr/>
        </p:nvPicPr>
        <p:blipFill>
          <a:blip r:embed="rId2"/>
          <a:stretch>
            <a:fillRect/>
          </a:stretch>
        </p:blipFill>
        <p:spPr>
          <a:xfrm>
            <a:off x="1268159" y="805583"/>
            <a:ext cx="4684182" cy="4660762"/>
          </a:xfrm>
          <a:prstGeom prst="rect">
            <a:avLst/>
          </a:prstGeom>
        </p:spPr>
      </p:pic>
      <p:sp>
        <p:nvSpPr>
          <p:cNvPr id="3" name="Content Placeholder 2">
            <a:extLst>
              <a:ext uri="{FF2B5EF4-FFF2-40B4-BE49-F238E27FC236}">
                <a16:creationId xmlns:a16="http://schemas.microsoft.com/office/drawing/2014/main" id="{F2C5BA2E-7AC0-470D-863A-37AA87B83FCB}"/>
              </a:ext>
            </a:extLst>
          </p:cNvPr>
          <p:cNvSpPr>
            <a:spLocks noGrp="1"/>
          </p:cNvSpPr>
          <p:nvPr>
            <p:ph idx="1"/>
          </p:nvPr>
        </p:nvSpPr>
        <p:spPr>
          <a:xfrm>
            <a:off x="6579647" y="2015732"/>
            <a:ext cx="4158750" cy="3450613"/>
          </a:xfrm>
        </p:spPr>
        <p:txBody>
          <a:bodyPr>
            <a:normAutofit/>
          </a:bodyPr>
          <a:lstStyle/>
          <a:p>
            <a:pPr>
              <a:lnSpc>
                <a:spcPct val="110000"/>
              </a:lnSpc>
            </a:pPr>
            <a:r>
              <a:rPr lang="en-US" sz="1700" dirty="0"/>
              <a:t>AIG Parent Advisory, cross county events</a:t>
            </a:r>
          </a:p>
          <a:p>
            <a:pPr>
              <a:lnSpc>
                <a:spcPct val="110000"/>
              </a:lnSpc>
            </a:pPr>
            <a:r>
              <a:rPr lang="en-US" sz="1700" dirty="0"/>
              <a:t>AIG plan on website, pamphlet for parents, PD, annual presentation to the Board of Education</a:t>
            </a:r>
          </a:p>
          <a:p>
            <a:pPr>
              <a:lnSpc>
                <a:spcPct val="110000"/>
              </a:lnSpc>
            </a:pPr>
            <a:r>
              <a:rPr lang="en-US" sz="1700" dirty="0"/>
              <a:t>AIG Steering Committee to monitor implementation</a:t>
            </a:r>
          </a:p>
          <a:p>
            <a:pPr>
              <a:lnSpc>
                <a:spcPct val="110000"/>
              </a:lnSpc>
            </a:pPr>
            <a:r>
              <a:rPr lang="en-US" sz="1700" dirty="0"/>
              <a:t>Partnerships include </a:t>
            </a:r>
            <a:r>
              <a:rPr lang="en-US" sz="1700" dirty="0" err="1"/>
              <a:t>STEAMEast</a:t>
            </a:r>
            <a:r>
              <a:rPr lang="en-US" sz="1700" dirty="0"/>
              <a:t>, Duke TIP, NCSSM, CMAST, Duke Marine Lab, CTE</a:t>
            </a:r>
          </a:p>
        </p:txBody>
      </p:sp>
      <p:pic>
        <p:nvPicPr>
          <p:cNvPr id="15" name="Picture 14">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9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1B35-2D18-4A01-9017-B13454E47372}"/>
              </a:ext>
            </a:extLst>
          </p:cNvPr>
          <p:cNvSpPr>
            <a:spLocks noGrp="1"/>
          </p:cNvSpPr>
          <p:nvPr>
            <p:ph type="title"/>
          </p:nvPr>
        </p:nvSpPr>
        <p:spPr/>
        <p:txBody>
          <a:bodyPr/>
          <a:lstStyle/>
          <a:p>
            <a:r>
              <a:rPr lang="en-US" dirty="0"/>
              <a:t>Standard 6: Program accountability</a:t>
            </a:r>
          </a:p>
        </p:txBody>
      </p:sp>
      <p:sp>
        <p:nvSpPr>
          <p:cNvPr id="3" name="Content Placeholder 2">
            <a:extLst>
              <a:ext uri="{FF2B5EF4-FFF2-40B4-BE49-F238E27FC236}">
                <a16:creationId xmlns:a16="http://schemas.microsoft.com/office/drawing/2014/main" id="{348E77B3-B918-41E2-B338-356298DE8770}"/>
              </a:ext>
            </a:extLst>
          </p:cNvPr>
          <p:cNvSpPr>
            <a:spLocks noGrp="1"/>
          </p:cNvSpPr>
          <p:nvPr>
            <p:ph idx="1"/>
          </p:nvPr>
        </p:nvSpPr>
        <p:spPr/>
        <p:txBody>
          <a:bodyPr>
            <a:normAutofit fontScale="92500" lnSpcReduction="20000"/>
          </a:bodyPr>
          <a:lstStyle/>
          <a:p>
            <a:r>
              <a:rPr lang="en-US" dirty="0"/>
              <a:t>Plan requires local board approval, submitted to NCDPI for review and comment</a:t>
            </a:r>
          </a:p>
          <a:p>
            <a:r>
              <a:rPr lang="en-US" dirty="0"/>
              <a:t>Utilize feedback to determine professional development and coaching needs</a:t>
            </a:r>
          </a:p>
          <a:p>
            <a:r>
              <a:rPr lang="en-US" dirty="0"/>
              <a:t>Coordinator monitors the budget of approximately $440,000 from state funds, updates budget through finance prior to purchase approval</a:t>
            </a:r>
          </a:p>
          <a:p>
            <a:pPr lvl="1"/>
            <a:r>
              <a:rPr lang="en-US" dirty="0"/>
              <a:t>98% of budget is allocated to AIG Specialists and costs associated with positions</a:t>
            </a:r>
          </a:p>
          <a:p>
            <a:r>
              <a:rPr lang="en-US" dirty="0"/>
              <a:t>Ensure AIG student data and needs are visible and communicated consistently</a:t>
            </a:r>
          </a:p>
          <a:p>
            <a:r>
              <a:rPr lang="en-US" dirty="0"/>
              <a:t>Coordinator and specialists will monitor training, student growth data, eligibly and demographics, instruction provided in the classrooms, survey data, student to teacher ratios, drop-out data, student enrollments, and acceleration opportunities provided.</a:t>
            </a:r>
          </a:p>
          <a:p>
            <a:endParaRPr lang="en-US" dirty="0"/>
          </a:p>
          <a:p>
            <a:endParaRPr lang="en-US" dirty="0"/>
          </a:p>
        </p:txBody>
      </p:sp>
    </p:spTree>
    <p:extLst>
      <p:ext uri="{BB962C8B-B14F-4D97-AF65-F5344CB8AC3E}">
        <p14:creationId xmlns:p14="http://schemas.microsoft.com/office/powerpoint/2010/main" val="407378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4288-9C1C-4DCD-BD05-79D10D724877}"/>
              </a:ext>
            </a:extLst>
          </p:cNvPr>
          <p:cNvSpPr>
            <a:spLocks noGrp="1"/>
          </p:cNvSpPr>
          <p:nvPr>
            <p:ph type="title"/>
          </p:nvPr>
        </p:nvSpPr>
        <p:spPr>
          <a:xfrm>
            <a:off x="1451579" y="129209"/>
            <a:ext cx="9603275" cy="1724545"/>
          </a:xfrm>
        </p:spPr>
        <p:txBody>
          <a:bodyPr anchor="ctr" anchorCtr="0">
            <a:normAutofit/>
          </a:bodyPr>
          <a:lstStyle/>
          <a:p>
            <a:pPr algn="ctr"/>
            <a:r>
              <a:rPr lang="en-US" dirty="0"/>
              <a:t>Article 9B: </a:t>
            </a:r>
            <a:br>
              <a:rPr lang="en-US" dirty="0"/>
            </a:br>
            <a:r>
              <a:rPr lang="en-US" dirty="0"/>
              <a:t>Academically or intellectually gifted students</a:t>
            </a:r>
          </a:p>
        </p:txBody>
      </p:sp>
      <p:sp>
        <p:nvSpPr>
          <p:cNvPr id="3" name="Content Placeholder 2">
            <a:extLst>
              <a:ext uri="{FF2B5EF4-FFF2-40B4-BE49-F238E27FC236}">
                <a16:creationId xmlns:a16="http://schemas.microsoft.com/office/drawing/2014/main" id="{6288914C-B052-4615-B8E5-2FFE8B9BD16F}"/>
              </a:ext>
            </a:extLst>
          </p:cNvPr>
          <p:cNvSpPr>
            <a:spLocks noGrp="1"/>
          </p:cNvSpPr>
          <p:nvPr>
            <p:ph idx="1"/>
          </p:nvPr>
        </p:nvSpPr>
        <p:spPr/>
        <p:txBody>
          <a:bodyPr>
            <a:noAutofit/>
          </a:bodyPr>
          <a:lstStyle/>
          <a:p>
            <a:pPr algn="ctr"/>
            <a:r>
              <a:rPr lang="en-US" sz="2400" dirty="0"/>
              <a:t>§ 115C-150.7. Local plans. (a) Each local board of education shall develop a local plan designed to identify and establish a procedure for providing appropriate educational services to each academically or intellectually gifted student.  (d) A plan shall remain in effect for no more than three years; however, the local board may amend the plan as often as it considers necessary or appropriate.</a:t>
            </a:r>
          </a:p>
        </p:txBody>
      </p:sp>
    </p:spTree>
    <p:extLst>
      <p:ext uri="{BB962C8B-B14F-4D97-AF65-F5344CB8AC3E}">
        <p14:creationId xmlns:p14="http://schemas.microsoft.com/office/powerpoint/2010/main" val="278061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4501-EB9D-4C61-894D-33955B148CB7}"/>
              </a:ext>
            </a:extLst>
          </p:cNvPr>
          <p:cNvSpPr>
            <a:spLocks noGrp="1"/>
          </p:cNvSpPr>
          <p:nvPr>
            <p:ph type="title"/>
          </p:nvPr>
        </p:nvSpPr>
        <p:spPr>
          <a:xfrm>
            <a:off x="-586227" y="0"/>
            <a:ext cx="9603275" cy="1049235"/>
          </a:xfrm>
        </p:spPr>
        <p:txBody>
          <a:bodyPr/>
          <a:lstStyle/>
          <a:p>
            <a:endParaRPr lang="en-US"/>
          </a:p>
        </p:txBody>
      </p:sp>
      <p:pic>
        <p:nvPicPr>
          <p:cNvPr id="5" name="Content Placeholder 4" descr="A sign on a beach&#10;&#10;Description generated with very high confidence">
            <a:extLst>
              <a:ext uri="{FF2B5EF4-FFF2-40B4-BE49-F238E27FC236}">
                <a16:creationId xmlns:a16="http://schemas.microsoft.com/office/drawing/2014/main" id="{30C35F5F-8F9F-4A13-A016-32601B871B6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0" y="-179253"/>
            <a:ext cx="12192000" cy="7592786"/>
          </a:xfrm>
        </p:spPr>
      </p:pic>
      <p:sp>
        <p:nvSpPr>
          <p:cNvPr id="7" name="TextBox 6">
            <a:extLst>
              <a:ext uri="{FF2B5EF4-FFF2-40B4-BE49-F238E27FC236}">
                <a16:creationId xmlns:a16="http://schemas.microsoft.com/office/drawing/2014/main" id="{78BC44B3-C9B4-4980-8641-6F018AC021DA}"/>
              </a:ext>
            </a:extLst>
          </p:cNvPr>
          <p:cNvSpPr txBox="1"/>
          <p:nvPr/>
        </p:nvSpPr>
        <p:spPr>
          <a:xfrm>
            <a:off x="417443" y="822960"/>
            <a:ext cx="11062253" cy="3851311"/>
          </a:xfrm>
          <a:prstGeom prst="rect">
            <a:avLst/>
          </a:prstGeom>
          <a:noFill/>
        </p:spPr>
        <p:txBody>
          <a:bodyPr wrap="square" rtlCol="0">
            <a:spAutoFit/>
          </a:bodyPr>
          <a:lstStyle/>
          <a:p>
            <a:pPr algn="ctr">
              <a:lnSpc>
                <a:spcPct val="110000"/>
              </a:lnSpc>
              <a:buClr>
                <a:srgbClr val="83ABCA"/>
              </a:buClr>
            </a:pPr>
            <a:r>
              <a:rPr lang="en-US" sz="2800" b="1" dirty="0"/>
              <a:t>Carteret County Schools strives to create a learning environment in which gifted student's are provided a rigorous, engaging curriculum that addresses the unique strengths, talents and abilities of our learners. Our school system will recognize, cultivate, and value gifted students' unique needs from entrance into school through graduation. We will work to engage and educate ALL stakeholders on the learning needs of our gifted students in order to ensure they reach their full potential.</a:t>
            </a:r>
          </a:p>
        </p:txBody>
      </p:sp>
    </p:spTree>
    <p:extLst>
      <p:ext uri="{BB962C8B-B14F-4D97-AF65-F5344CB8AC3E}">
        <p14:creationId xmlns:p14="http://schemas.microsoft.com/office/powerpoint/2010/main" val="222229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on a pole&#10;&#10;Description generated with very high confidence">
            <a:extLst>
              <a:ext uri="{FF2B5EF4-FFF2-40B4-BE49-F238E27FC236}">
                <a16:creationId xmlns:a16="http://schemas.microsoft.com/office/drawing/2014/main" id="{1E07F39C-7043-45A7-A8E1-DC8C41C7DE2B}"/>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4548" r="-1" b="20450"/>
          <a:stretch/>
        </p:blipFill>
        <p:spPr>
          <a:xfrm>
            <a:off x="4224" y="10"/>
            <a:ext cx="12191695" cy="6857990"/>
          </a:xfrm>
          <a:prstGeom prst="rect">
            <a:avLst/>
          </a:prstGeom>
        </p:spPr>
      </p:pic>
      <p:sp>
        <p:nvSpPr>
          <p:cNvPr id="1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Rectangle 1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9" name="Straight Connector 1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43CE80-3965-4363-82B9-70A7AFC4CF77}"/>
              </a:ext>
            </a:extLst>
          </p:cNvPr>
          <p:cNvSpPr>
            <a:spLocks noGrp="1"/>
          </p:cNvSpPr>
          <p:nvPr>
            <p:ph idx="1"/>
          </p:nvPr>
        </p:nvSpPr>
        <p:spPr>
          <a:xfrm>
            <a:off x="326259" y="443730"/>
            <a:ext cx="4324116" cy="6214215"/>
          </a:xfrm>
        </p:spPr>
        <p:txBody>
          <a:bodyPr anchor="ctr">
            <a:normAutofit/>
          </a:bodyPr>
          <a:lstStyle/>
          <a:p>
            <a:pPr>
              <a:lnSpc>
                <a:spcPct val="110000"/>
              </a:lnSpc>
            </a:pPr>
            <a:r>
              <a:rPr lang="en-US" dirty="0"/>
              <a:t>Increased local PD, resources and support for classroom teachers of gifted students</a:t>
            </a:r>
          </a:p>
          <a:p>
            <a:pPr>
              <a:lnSpc>
                <a:spcPct val="110000"/>
              </a:lnSpc>
            </a:pPr>
            <a:r>
              <a:rPr lang="en-US" dirty="0"/>
              <a:t>Portfolio process for identification</a:t>
            </a:r>
          </a:p>
          <a:p>
            <a:pPr>
              <a:lnSpc>
                <a:spcPct val="110000"/>
              </a:lnSpc>
            </a:pPr>
            <a:r>
              <a:rPr lang="en-US" dirty="0"/>
              <a:t>AIG Steering Committee</a:t>
            </a:r>
          </a:p>
          <a:p>
            <a:pPr>
              <a:lnSpc>
                <a:spcPct val="110000"/>
              </a:lnSpc>
            </a:pPr>
            <a:r>
              <a:rPr lang="en-US" dirty="0"/>
              <a:t>Utilization of MTSS as part of screening, referral, identification, and services</a:t>
            </a:r>
          </a:p>
          <a:p>
            <a:pPr>
              <a:lnSpc>
                <a:spcPct val="110000"/>
              </a:lnSpc>
            </a:pPr>
            <a:r>
              <a:rPr lang="en-US" dirty="0"/>
              <a:t>Additional pathways for communication between families of gifted students and the AIG Department</a:t>
            </a:r>
          </a:p>
          <a:p>
            <a:pPr>
              <a:lnSpc>
                <a:spcPct val="110000"/>
              </a:lnSpc>
            </a:pPr>
            <a:r>
              <a:rPr lang="en-US" dirty="0"/>
              <a:t>Expanded talent development program</a:t>
            </a:r>
          </a:p>
        </p:txBody>
      </p:sp>
      <p:sp>
        <p:nvSpPr>
          <p:cNvPr id="2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 name="TextBox 5">
            <a:extLst>
              <a:ext uri="{FF2B5EF4-FFF2-40B4-BE49-F238E27FC236}">
                <a16:creationId xmlns:a16="http://schemas.microsoft.com/office/drawing/2014/main" id="{18711B7F-82AD-4F64-ADBD-3E9D11840910}"/>
              </a:ext>
            </a:extLst>
          </p:cNvPr>
          <p:cNvSpPr txBox="1"/>
          <p:nvPr/>
        </p:nvSpPr>
        <p:spPr>
          <a:xfrm>
            <a:off x="9607639" y="6657945"/>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luistorodupouy.blogspot.com/2010_11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51717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3C17-A7E1-4817-8E07-EA710BEF47D2}"/>
              </a:ext>
            </a:extLst>
          </p:cNvPr>
          <p:cNvSpPr>
            <a:spLocks noGrp="1"/>
          </p:cNvSpPr>
          <p:nvPr>
            <p:ph type="title"/>
          </p:nvPr>
        </p:nvSpPr>
        <p:spPr/>
        <p:txBody>
          <a:bodyPr/>
          <a:lstStyle/>
          <a:p>
            <a:r>
              <a:rPr lang="en-US" dirty="0"/>
              <a:t>Standard 1: Student Identification</a:t>
            </a:r>
          </a:p>
        </p:txBody>
      </p:sp>
      <p:sp>
        <p:nvSpPr>
          <p:cNvPr id="3" name="Content Placeholder 2">
            <a:extLst>
              <a:ext uri="{FF2B5EF4-FFF2-40B4-BE49-F238E27FC236}">
                <a16:creationId xmlns:a16="http://schemas.microsoft.com/office/drawing/2014/main" id="{AC90F906-4655-4C4B-8629-780032E13AF1}"/>
              </a:ext>
            </a:extLst>
          </p:cNvPr>
          <p:cNvSpPr>
            <a:spLocks noGrp="1"/>
          </p:cNvSpPr>
          <p:nvPr>
            <p:ph idx="1"/>
          </p:nvPr>
        </p:nvSpPr>
        <p:spPr/>
        <p:txBody>
          <a:bodyPr>
            <a:normAutofit fontScale="77500" lnSpcReduction="20000"/>
          </a:bodyPr>
          <a:lstStyle/>
          <a:p>
            <a:r>
              <a:rPr lang="en-US" dirty="0"/>
              <a:t>Screening-Universal Screening data, Cognitive Abilities Test, EOG/EOC</a:t>
            </a:r>
          </a:p>
          <a:p>
            <a:r>
              <a:rPr lang="en-US" dirty="0"/>
              <a:t>Referral-Anyone can refer</a:t>
            </a:r>
          </a:p>
          <a:p>
            <a:r>
              <a:rPr lang="en-US" dirty="0"/>
              <a:t>Identification-Academically and Intellectually Gifted, Intellectually Gifted, Highly Gifted, Academically Gifted Reading, Academically Gifted Math,  Academically Gifted (reading and math)</a:t>
            </a:r>
          </a:p>
          <a:p>
            <a:pPr lvl="1"/>
            <a:r>
              <a:rPr lang="en-US" dirty="0"/>
              <a:t>Intellectual: 95</a:t>
            </a:r>
            <a:r>
              <a:rPr lang="en-US" baseline="30000" dirty="0"/>
              <a:t>th</a:t>
            </a:r>
            <a:r>
              <a:rPr lang="en-US" dirty="0"/>
              <a:t> percentile/artifact</a:t>
            </a:r>
          </a:p>
          <a:p>
            <a:pPr lvl="1"/>
            <a:r>
              <a:rPr lang="en-US" dirty="0"/>
              <a:t>Academic: 95</a:t>
            </a:r>
            <a:r>
              <a:rPr lang="en-US" baseline="30000" dirty="0"/>
              <a:t>th</a:t>
            </a:r>
            <a:r>
              <a:rPr lang="en-US" dirty="0"/>
              <a:t> percentile 2 of 3 years, or 95</a:t>
            </a:r>
            <a:r>
              <a:rPr lang="en-US" baseline="30000" dirty="0"/>
              <a:t>th</a:t>
            </a:r>
            <a:r>
              <a:rPr lang="en-US" dirty="0"/>
              <a:t> percentile on individually administered, nationally normed assessment, or Portfolio</a:t>
            </a:r>
          </a:p>
          <a:p>
            <a:r>
              <a:rPr lang="en-US" dirty="0"/>
              <a:t>Under-represented-Universal Screening, Portfolio, Communication, PD, Nurturing</a:t>
            </a:r>
          </a:p>
          <a:p>
            <a:r>
              <a:rPr lang="en-US" dirty="0"/>
              <a:t>AIG Steering Committee and coordinator will monitor data to ensure consistent implementation of screening, referral and identification procedures; procedures communicated via coordinator and specialists</a:t>
            </a:r>
          </a:p>
          <a:p>
            <a:r>
              <a:rPr lang="en-US" dirty="0"/>
              <a:t>Identification documented consistently across the county with paperwork</a:t>
            </a:r>
          </a:p>
        </p:txBody>
      </p:sp>
    </p:spTree>
    <p:extLst>
      <p:ext uri="{BB962C8B-B14F-4D97-AF65-F5344CB8AC3E}">
        <p14:creationId xmlns:p14="http://schemas.microsoft.com/office/powerpoint/2010/main" val="339903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12">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065116A-078C-42E7-BF8F-17A5E841FAD1}"/>
              </a:ext>
            </a:extLst>
          </p:cNvPr>
          <p:cNvSpPr>
            <a:spLocks noGrp="1"/>
          </p:cNvSpPr>
          <p:nvPr>
            <p:ph type="title"/>
          </p:nvPr>
        </p:nvSpPr>
        <p:spPr>
          <a:xfrm>
            <a:off x="204187" y="804519"/>
            <a:ext cx="7519386" cy="1049235"/>
          </a:xfrm>
        </p:spPr>
        <p:txBody>
          <a:bodyPr>
            <a:normAutofit/>
          </a:bodyPr>
          <a:lstStyle/>
          <a:p>
            <a:r>
              <a:rPr lang="en-US" sz="2200" dirty="0"/>
              <a:t>Standard 2:Comprehensive programming within a total school community</a:t>
            </a:r>
          </a:p>
        </p:txBody>
      </p:sp>
      <p:sp>
        <p:nvSpPr>
          <p:cNvPr id="27" name="Rectangle 14">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a:extLst>
              <a:ext uri="{FF2B5EF4-FFF2-40B4-BE49-F238E27FC236}">
                <a16:creationId xmlns:a16="http://schemas.microsoft.com/office/drawing/2014/main" id="{B4BD2832-E547-4A7B-B568-CE7AF71F651F}"/>
              </a:ext>
            </a:extLst>
          </p:cNvPr>
          <p:cNvPicPr>
            <a:picLocks noChangeAspect="1"/>
          </p:cNvPicPr>
          <p:nvPr/>
        </p:nvPicPr>
        <p:blipFill>
          <a:blip r:embed="rId2"/>
          <a:stretch>
            <a:fillRect/>
          </a:stretch>
        </p:blipFill>
        <p:spPr>
          <a:xfrm>
            <a:off x="8040861" y="481109"/>
            <a:ext cx="2940302" cy="2491906"/>
          </a:xfrm>
          <a:prstGeom prst="rect">
            <a:avLst/>
          </a:prstGeom>
        </p:spPr>
      </p:pic>
      <p:pic>
        <p:nvPicPr>
          <p:cNvPr id="6" name="Picture 5">
            <a:extLst>
              <a:ext uri="{FF2B5EF4-FFF2-40B4-BE49-F238E27FC236}">
                <a16:creationId xmlns:a16="http://schemas.microsoft.com/office/drawing/2014/main" id="{7884A71C-CADA-4CB8-B194-1A0EFA7AF8F5}"/>
              </a:ext>
            </a:extLst>
          </p:cNvPr>
          <p:cNvPicPr>
            <a:picLocks noChangeAspect="1"/>
          </p:cNvPicPr>
          <p:nvPr/>
        </p:nvPicPr>
        <p:blipFill>
          <a:blip r:embed="rId3"/>
          <a:stretch>
            <a:fillRect/>
          </a:stretch>
        </p:blipFill>
        <p:spPr>
          <a:xfrm>
            <a:off x="8036511" y="3138486"/>
            <a:ext cx="2949002" cy="2491907"/>
          </a:xfrm>
          <a:prstGeom prst="rect">
            <a:avLst/>
          </a:prstGeom>
        </p:spPr>
      </p:pic>
      <p:pic>
        <p:nvPicPr>
          <p:cNvPr id="28" name="Picture 16">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25A6CE8-B8F8-4A76-A561-B69009B815EE}"/>
              </a:ext>
            </a:extLst>
          </p:cNvPr>
          <p:cNvGraphicFramePr>
            <a:graphicFrameLocks noGrp="1"/>
          </p:cNvGraphicFramePr>
          <p:nvPr>
            <p:ph idx="1"/>
            <p:extLst>
              <p:ext uri="{D42A27DB-BD31-4B8C-83A1-F6EECF244321}">
                <p14:modId xmlns:p14="http://schemas.microsoft.com/office/powerpoint/2010/main" val="2363856773"/>
              </p:ext>
            </p:extLst>
          </p:nvPr>
        </p:nvGraphicFramePr>
        <p:xfrm>
          <a:off x="204187" y="2018413"/>
          <a:ext cx="7519386" cy="34479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003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5E50-3B62-46DA-8980-907E3E1DF88F}"/>
              </a:ext>
            </a:extLst>
          </p:cNvPr>
          <p:cNvSpPr>
            <a:spLocks noGrp="1"/>
          </p:cNvSpPr>
          <p:nvPr>
            <p:ph type="title" idx="4294967295"/>
          </p:nvPr>
        </p:nvSpPr>
        <p:spPr>
          <a:xfrm>
            <a:off x="419886" y="118015"/>
            <a:ext cx="9605962" cy="596900"/>
          </a:xfrm>
        </p:spPr>
        <p:txBody>
          <a:bodyPr>
            <a:normAutofit/>
          </a:bodyPr>
          <a:lstStyle/>
          <a:p>
            <a:r>
              <a:rPr lang="en-US" dirty="0"/>
              <a:t>Standard 2 extracurricular</a:t>
            </a:r>
          </a:p>
        </p:txBody>
      </p:sp>
      <p:sp>
        <p:nvSpPr>
          <p:cNvPr id="4" name="Content Placeholder 3">
            <a:extLst>
              <a:ext uri="{FF2B5EF4-FFF2-40B4-BE49-F238E27FC236}">
                <a16:creationId xmlns:a16="http://schemas.microsoft.com/office/drawing/2014/main" id="{484109E3-B93E-4161-A5BC-CBFB29F00D53}"/>
              </a:ext>
            </a:extLst>
          </p:cNvPr>
          <p:cNvSpPr>
            <a:spLocks noGrp="1"/>
          </p:cNvSpPr>
          <p:nvPr>
            <p:ph sz="half" idx="4294967295"/>
          </p:nvPr>
        </p:nvSpPr>
        <p:spPr>
          <a:xfrm>
            <a:off x="419886" y="878889"/>
            <a:ext cx="2589644" cy="4928632"/>
          </a:xfrm>
        </p:spPr>
        <p:txBody>
          <a:bodyPr>
            <a:normAutofit fontScale="70000" lnSpcReduction="20000"/>
          </a:bodyPr>
          <a:lstStyle/>
          <a:p>
            <a:pPr marL="0" indent="0">
              <a:buNone/>
            </a:pPr>
            <a:r>
              <a:rPr lang="en-US" sz="2600" b="1" dirty="0"/>
              <a:t>Elementary</a:t>
            </a:r>
          </a:p>
          <a:p>
            <a:r>
              <a:rPr lang="en-US" dirty="0"/>
              <a:t>Math Fair</a:t>
            </a:r>
          </a:p>
          <a:p>
            <a:r>
              <a:rPr lang="en-US" dirty="0"/>
              <a:t>Art Club</a:t>
            </a:r>
          </a:p>
          <a:p>
            <a:r>
              <a:rPr lang="en-US" dirty="0"/>
              <a:t>STEM Club</a:t>
            </a:r>
          </a:p>
          <a:p>
            <a:r>
              <a:rPr lang="en-US" dirty="0"/>
              <a:t>Battle of the Books</a:t>
            </a:r>
          </a:p>
          <a:p>
            <a:r>
              <a:rPr lang="en-US" dirty="0"/>
              <a:t>Stock Market Game</a:t>
            </a:r>
          </a:p>
          <a:p>
            <a:r>
              <a:rPr lang="en-US" dirty="0"/>
              <a:t>Book Club</a:t>
            </a:r>
          </a:p>
          <a:p>
            <a:r>
              <a:rPr lang="en-US" dirty="0"/>
              <a:t>Underwater ROV</a:t>
            </a:r>
          </a:p>
          <a:p>
            <a:r>
              <a:rPr lang="en-US" dirty="0"/>
              <a:t>Plays/Musicals</a:t>
            </a:r>
          </a:p>
          <a:p>
            <a:r>
              <a:rPr lang="en-US" dirty="0"/>
              <a:t>Math Club</a:t>
            </a:r>
          </a:p>
          <a:p>
            <a:r>
              <a:rPr lang="en-US" dirty="0"/>
              <a:t>Chess Club</a:t>
            </a:r>
          </a:p>
          <a:p>
            <a:r>
              <a:rPr lang="en-US" dirty="0"/>
              <a:t>Cooking Club</a:t>
            </a:r>
          </a:p>
          <a:p>
            <a:r>
              <a:rPr lang="en-US" dirty="0"/>
              <a:t>Music Club</a:t>
            </a:r>
          </a:p>
          <a:p>
            <a:r>
              <a:rPr lang="en-US" dirty="0"/>
              <a:t>Young Authors Competition</a:t>
            </a:r>
          </a:p>
        </p:txBody>
      </p:sp>
      <p:sp>
        <p:nvSpPr>
          <p:cNvPr id="5" name="Content Placeholder 4">
            <a:extLst>
              <a:ext uri="{FF2B5EF4-FFF2-40B4-BE49-F238E27FC236}">
                <a16:creationId xmlns:a16="http://schemas.microsoft.com/office/drawing/2014/main" id="{5492EDC9-421B-4AB3-A746-281A778976CD}"/>
              </a:ext>
            </a:extLst>
          </p:cNvPr>
          <p:cNvSpPr>
            <a:spLocks noGrp="1"/>
          </p:cNvSpPr>
          <p:nvPr>
            <p:ph sz="half" idx="4294967295"/>
          </p:nvPr>
        </p:nvSpPr>
        <p:spPr>
          <a:xfrm>
            <a:off x="6872272" y="878889"/>
            <a:ext cx="3061841" cy="4673600"/>
          </a:xfrm>
        </p:spPr>
        <p:txBody>
          <a:bodyPr>
            <a:normAutofit fontScale="70000" lnSpcReduction="20000"/>
          </a:bodyPr>
          <a:lstStyle/>
          <a:p>
            <a:pPr marL="0" indent="0">
              <a:buNone/>
            </a:pPr>
            <a:r>
              <a:rPr lang="en-US" sz="2600" b="1" dirty="0"/>
              <a:t>High School</a:t>
            </a:r>
          </a:p>
          <a:p>
            <a:r>
              <a:rPr lang="en-US" dirty="0"/>
              <a:t>Governor's School</a:t>
            </a:r>
          </a:p>
          <a:p>
            <a:r>
              <a:rPr lang="en-US" dirty="0"/>
              <a:t>Honors Courses</a:t>
            </a:r>
          </a:p>
          <a:p>
            <a:r>
              <a:rPr lang="en-US" dirty="0"/>
              <a:t>Math Competition</a:t>
            </a:r>
          </a:p>
          <a:p>
            <a:r>
              <a:rPr lang="en-US" dirty="0"/>
              <a:t>College Courses</a:t>
            </a:r>
          </a:p>
          <a:p>
            <a:r>
              <a:rPr lang="en-US" dirty="0"/>
              <a:t>North Carolina School of Science and Math IVC Courses</a:t>
            </a:r>
          </a:p>
          <a:p>
            <a:r>
              <a:rPr lang="en-US" dirty="0"/>
              <a:t>Youth and Government Club</a:t>
            </a:r>
          </a:p>
          <a:p>
            <a:r>
              <a:rPr lang="en-US" dirty="0"/>
              <a:t>Skills USA Competitions</a:t>
            </a:r>
          </a:p>
          <a:p>
            <a:r>
              <a:rPr lang="en-US" dirty="0"/>
              <a:t>Future Business Leaders of America</a:t>
            </a:r>
          </a:p>
          <a:p>
            <a:r>
              <a:rPr lang="en-US" dirty="0"/>
              <a:t>National Honor Society or Beta Club</a:t>
            </a:r>
          </a:p>
          <a:p>
            <a:r>
              <a:rPr lang="en-US" dirty="0"/>
              <a:t>History Day Competition</a:t>
            </a:r>
          </a:p>
          <a:p>
            <a:r>
              <a:rPr lang="en-US" dirty="0"/>
              <a:t>Young Authors Competition</a:t>
            </a:r>
          </a:p>
        </p:txBody>
      </p:sp>
      <p:sp>
        <p:nvSpPr>
          <p:cNvPr id="6" name="TextBox 5">
            <a:extLst>
              <a:ext uri="{FF2B5EF4-FFF2-40B4-BE49-F238E27FC236}">
                <a16:creationId xmlns:a16="http://schemas.microsoft.com/office/drawing/2014/main" id="{0143B32B-95A2-44E9-BA2F-034CDEABD5D6}"/>
              </a:ext>
            </a:extLst>
          </p:cNvPr>
          <p:cNvSpPr txBox="1"/>
          <p:nvPr/>
        </p:nvSpPr>
        <p:spPr>
          <a:xfrm>
            <a:off x="3449452" y="839605"/>
            <a:ext cx="2982897" cy="5178790"/>
          </a:xfrm>
          <a:prstGeom prst="rect">
            <a:avLst/>
          </a:prstGeom>
          <a:noFill/>
        </p:spPr>
        <p:txBody>
          <a:bodyPr wrap="square" rtlCol="0">
            <a:spAutoFit/>
          </a:bodyPr>
          <a:lstStyle/>
          <a:p>
            <a:r>
              <a:rPr lang="en-US" b="1" dirty="0"/>
              <a:t>Middle School</a:t>
            </a:r>
          </a:p>
          <a:p>
            <a:pPr marL="285750" indent="-285750">
              <a:lnSpc>
                <a:spcPct val="150000"/>
              </a:lnSpc>
              <a:buFont typeface="Arial" panose="020B0604020202020204" pitchFamily="34" charset="0"/>
              <a:buChar char="•"/>
            </a:pPr>
            <a:r>
              <a:rPr lang="en-US" sz="1400" dirty="0"/>
              <a:t>Art Club</a:t>
            </a:r>
          </a:p>
          <a:p>
            <a:pPr marL="285750" indent="-285750">
              <a:lnSpc>
                <a:spcPct val="150000"/>
              </a:lnSpc>
              <a:buFont typeface="Arial" panose="020B0604020202020204" pitchFamily="34" charset="0"/>
              <a:buChar char="•"/>
            </a:pPr>
            <a:r>
              <a:rPr lang="en-US" sz="1400" dirty="0"/>
              <a:t>Geography Bee</a:t>
            </a:r>
          </a:p>
          <a:p>
            <a:pPr marL="285750" indent="-285750">
              <a:lnSpc>
                <a:spcPct val="150000"/>
              </a:lnSpc>
              <a:buFont typeface="Arial" panose="020B0604020202020204" pitchFamily="34" charset="0"/>
              <a:buChar char="•"/>
            </a:pPr>
            <a:r>
              <a:rPr lang="en-US" sz="1400" dirty="0"/>
              <a:t>Scripps National Spelling Bee</a:t>
            </a:r>
          </a:p>
          <a:p>
            <a:pPr marL="285750" indent="-285750">
              <a:lnSpc>
                <a:spcPct val="150000"/>
              </a:lnSpc>
              <a:buFont typeface="Arial" panose="020B0604020202020204" pitchFamily="34" charset="0"/>
              <a:buChar char="•"/>
            </a:pPr>
            <a:r>
              <a:rPr lang="en-US" sz="1400" dirty="0"/>
              <a:t>Quiz Bowl</a:t>
            </a:r>
          </a:p>
          <a:p>
            <a:pPr marL="285750" indent="-285750">
              <a:lnSpc>
                <a:spcPct val="150000"/>
              </a:lnSpc>
              <a:buFont typeface="Arial" panose="020B0604020202020204" pitchFamily="34" charset="0"/>
              <a:buChar char="•"/>
            </a:pPr>
            <a:r>
              <a:rPr lang="en-US" sz="1400" dirty="0"/>
              <a:t>Battle of the Books</a:t>
            </a:r>
          </a:p>
          <a:p>
            <a:pPr marL="285750" indent="-285750">
              <a:lnSpc>
                <a:spcPct val="150000"/>
              </a:lnSpc>
              <a:buFont typeface="Arial" panose="020B0604020202020204" pitchFamily="34" charset="0"/>
              <a:buChar char="•"/>
            </a:pPr>
            <a:r>
              <a:rPr lang="en-US" sz="1400" dirty="0"/>
              <a:t>Robotics</a:t>
            </a:r>
          </a:p>
          <a:p>
            <a:pPr marL="285750" indent="-285750">
              <a:lnSpc>
                <a:spcPct val="150000"/>
              </a:lnSpc>
              <a:buFont typeface="Arial" panose="020B0604020202020204" pitchFamily="34" charset="0"/>
              <a:buChar char="•"/>
            </a:pPr>
            <a:r>
              <a:rPr lang="en-US" sz="1400" dirty="0"/>
              <a:t>Guitar Club</a:t>
            </a:r>
          </a:p>
          <a:p>
            <a:pPr marL="285750" indent="-285750">
              <a:lnSpc>
                <a:spcPct val="150000"/>
              </a:lnSpc>
              <a:buFont typeface="Arial" panose="020B0604020202020204" pitchFamily="34" charset="0"/>
              <a:buChar char="•"/>
            </a:pPr>
            <a:r>
              <a:rPr lang="en-US" sz="1400" dirty="0"/>
              <a:t>Envirothon</a:t>
            </a:r>
          </a:p>
          <a:p>
            <a:pPr marL="285750" indent="-285750">
              <a:lnSpc>
                <a:spcPct val="150000"/>
              </a:lnSpc>
              <a:buFont typeface="Arial" panose="020B0604020202020204" pitchFamily="34" charset="0"/>
              <a:buChar char="•"/>
            </a:pPr>
            <a:r>
              <a:rPr lang="en-US" sz="1400" dirty="0"/>
              <a:t>Drama Club</a:t>
            </a:r>
          </a:p>
          <a:p>
            <a:pPr marL="285750" indent="-285750">
              <a:lnSpc>
                <a:spcPct val="150000"/>
              </a:lnSpc>
              <a:buFont typeface="Arial" panose="020B0604020202020204" pitchFamily="34" charset="0"/>
              <a:buChar char="•"/>
            </a:pPr>
            <a:r>
              <a:rPr lang="en-US" sz="1400" dirty="0"/>
              <a:t>Mate ROV</a:t>
            </a:r>
          </a:p>
          <a:p>
            <a:pPr marL="285750" indent="-285750">
              <a:lnSpc>
                <a:spcPct val="150000"/>
              </a:lnSpc>
              <a:buFont typeface="Arial" panose="020B0604020202020204" pitchFamily="34" charset="0"/>
              <a:buChar char="•"/>
            </a:pPr>
            <a:r>
              <a:rPr lang="en-US" sz="1400" dirty="0"/>
              <a:t>TSA</a:t>
            </a:r>
          </a:p>
          <a:p>
            <a:pPr marL="285750" indent="-285750">
              <a:lnSpc>
                <a:spcPct val="150000"/>
              </a:lnSpc>
              <a:buFont typeface="Arial" panose="020B0604020202020204" pitchFamily="34" charset="0"/>
              <a:buChar char="•"/>
            </a:pPr>
            <a:r>
              <a:rPr lang="en-US" sz="1400" dirty="0"/>
              <a:t>Project Lead the Way</a:t>
            </a:r>
          </a:p>
          <a:p>
            <a:pPr marL="285750" indent="-285750">
              <a:lnSpc>
                <a:spcPct val="150000"/>
              </a:lnSpc>
              <a:buFont typeface="Arial" panose="020B0604020202020204" pitchFamily="34" charset="0"/>
              <a:buChar char="•"/>
            </a:pPr>
            <a:r>
              <a:rPr lang="en-US" sz="1400" dirty="0"/>
              <a:t>Young Authors Competition</a:t>
            </a:r>
          </a:p>
          <a:p>
            <a:pPr marL="285750" indent="-285750">
              <a:lnSpc>
                <a:spcPct val="150000"/>
              </a:lnSpc>
              <a:buFont typeface="Arial" panose="020B0604020202020204" pitchFamily="34" charset="0"/>
              <a:buChar char="•"/>
            </a:pPr>
            <a:r>
              <a:rPr lang="en-US" sz="1400" dirty="0"/>
              <a:t>National Junior Honor Society or BETA Club</a:t>
            </a:r>
          </a:p>
        </p:txBody>
      </p:sp>
    </p:spTree>
    <p:extLst>
      <p:ext uri="{BB962C8B-B14F-4D97-AF65-F5344CB8AC3E}">
        <p14:creationId xmlns:p14="http://schemas.microsoft.com/office/powerpoint/2010/main" val="240211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8CD8-637F-4F88-B425-AF87FAE9A366}"/>
              </a:ext>
            </a:extLst>
          </p:cNvPr>
          <p:cNvSpPr>
            <a:spLocks noGrp="1"/>
          </p:cNvSpPr>
          <p:nvPr>
            <p:ph type="title" idx="4294967295"/>
          </p:nvPr>
        </p:nvSpPr>
        <p:spPr>
          <a:xfrm>
            <a:off x="0" y="144463"/>
            <a:ext cx="5995988" cy="1049337"/>
          </a:xfrm>
        </p:spPr>
        <p:txBody>
          <a:bodyPr>
            <a:normAutofit/>
          </a:bodyPr>
          <a:lstStyle/>
          <a:p>
            <a:r>
              <a:rPr lang="en-US" sz="2200"/>
              <a:t>Standard 3: Differentiated Curriculum and instruction</a:t>
            </a:r>
            <a:endParaRPr lang="en-US" sz="2200" dirty="0"/>
          </a:p>
        </p:txBody>
      </p:sp>
      <p:sp>
        <p:nvSpPr>
          <p:cNvPr id="3" name="Content Placeholder 2">
            <a:extLst>
              <a:ext uri="{FF2B5EF4-FFF2-40B4-BE49-F238E27FC236}">
                <a16:creationId xmlns:a16="http://schemas.microsoft.com/office/drawing/2014/main" id="{42A69E4B-53DB-4FA1-BEA1-32EB591CDD0A}"/>
              </a:ext>
            </a:extLst>
          </p:cNvPr>
          <p:cNvSpPr>
            <a:spLocks noGrp="1"/>
          </p:cNvSpPr>
          <p:nvPr>
            <p:ph idx="4294967295"/>
          </p:nvPr>
        </p:nvSpPr>
        <p:spPr>
          <a:xfrm>
            <a:off x="0" y="941388"/>
            <a:ext cx="7802563" cy="4838700"/>
          </a:xfrm>
        </p:spPr>
        <p:txBody>
          <a:bodyPr>
            <a:noAutofit/>
          </a:bodyPr>
          <a:lstStyle/>
          <a:p>
            <a:pPr>
              <a:lnSpc>
                <a:spcPct val="110000"/>
              </a:lnSpc>
            </a:pPr>
            <a:r>
              <a:rPr lang="en-US" sz="1400" dirty="0"/>
              <a:t>Differentiation occurs through content, process, or product.</a:t>
            </a:r>
          </a:p>
          <a:p>
            <a:pPr lvl="1">
              <a:lnSpc>
                <a:spcPct val="110000"/>
              </a:lnSpc>
            </a:pPr>
            <a:r>
              <a:rPr lang="en-US" sz="1400" dirty="0"/>
              <a:t>Content – Change pace, depth and or complexity of the </a:t>
            </a:r>
            <a:r>
              <a:rPr lang="en-US" sz="1400" b="1" dirty="0"/>
              <a:t>material.</a:t>
            </a:r>
            <a:r>
              <a:rPr lang="en-US" sz="1400" dirty="0"/>
              <a:t> Teachers may teach different or more difficult material. They may go deeper into the subject matter or cover the content in greater complexity.</a:t>
            </a:r>
          </a:p>
          <a:p>
            <a:pPr lvl="1">
              <a:lnSpc>
                <a:spcPct val="110000"/>
              </a:lnSpc>
            </a:pPr>
            <a:r>
              <a:rPr lang="en-US" sz="1400" dirty="0"/>
              <a:t>Process - Teacher may present material at a faster pace, use higher levels of thinking or use different </a:t>
            </a:r>
            <a:r>
              <a:rPr lang="en-US" sz="1400" b="1" dirty="0"/>
              <a:t>teaching strategies</a:t>
            </a:r>
            <a:r>
              <a:rPr lang="en-US" sz="1400" dirty="0"/>
              <a:t>. The purpose is to provide strategies that challenge high-end students and stretch their thinking at a more advanced level.</a:t>
            </a:r>
          </a:p>
          <a:p>
            <a:pPr lvl="1">
              <a:lnSpc>
                <a:spcPct val="110000"/>
              </a:lnSpc>
            </a:pPr>
            <a:r>
              <a:rPr lang="en-US" sz="1400" dirty="0"/>
              <a:t>Product – Teachers provide options for </a:t>
            </a:r>
            <a:r>
              <a:rPr lang="en-US" sz="1400" b="1" dirty="0"/>
              <a:t>students to demonstrate </a:t>
            </a:r>
            <a:r>
              <a:rPr lang="en-US" sz="1400" dirty="0"/>
              <a:t>mastery of the core curriculum content. </a:t>
            </a:r>
          </a:p>
          <a:p>
            <a:pPr>
              <a:lnSpc>
                <a:spcPct val="110000"/>
              </a:lnSpc>
            </a:pPr>
            <a:r>
              <a:rPr lang="en-US" sz="1400" dirty="0"/>
              <a:t>Instructional Practices: Compacting, Critical Thinking Strategies, Flexible Grouping, Tiered Assignments, Extension Menus, Learning Contracts, Interest Centers, Independent Study, Grade Acceleration, Socratic Seminars, Problem Based Learning</a:t>
            </a:r>
          </a:p>
          <a:p>
            <a:pPr>
              <a:lnSpc>
                <a:spcPct val="110000"/>
              </a:lnSpc>
            </a:pPr>
            <a:r>
              <a:rPr lang="en-US" sz="1400" dirty="0"/>
              <a:t>Resources: Beast Academy, </a:t>
            </a:r>
            <a:r>
              <a:rPr lang="en-US" sz="1400" dirty="0" err="1"/>
              <a:t>Zaccaro</a:t>
            </a:r>
            <a:r>
              <a:rPr lang="en-US" sz="1400" dirty="0"/>
              <a:t> Math, AIG Instructional Resources Project, Jacob’s Ladder, William and Mary Curriculum, Duke Tip Teacher Workshop, PBL Project, Project M2, U-STARS, NCSSM Resources, Junior Great Books, Lego Robotics, </a:t>
            </a:r>
            <a:r>
              <a:rPr lang="en-US" sz="1400" dirty="0" err="1"/>
              <a:t>Bloxels</a:t>
            </a:r>
            <a:endParaRPr lang="en-US" sz="1400" dirty="0"/>
          </a:p>
          <a:p>
            <a:pPr>
              <a:lnSpc>
                <a:spcPct val="110000"/>
              </a:lnSpc>
            </a:pPr>
            <a:r>
              <a:rPr lang="en-US" sz="1400" dirty="0"/>
              <a:t>Utilize data to determine student need, on-going data collection throughout the year</a:t>
            </a:r>
          </a:p>
          <a:p>
            <a:pPr>
              <a:lnSpc>
                <a:spcPct val="110000"/>
              </a:lnSpc>
            </a:pPr>
            <a:r>
              <a:rPr lang="en-US" sz="1400" dirty="0"/>
              <a:t>Talent Development Program-Grades K-3, data driven, supported through MTSS</a:t>
            </a:r>
          </a:p>
          <a:p>
            <a:pPr>
              <a:lnSpc>
                <a:spcPct val="110000"/>
              </a:lnSpc>
            </a:pPr>
            <a:r>
              <a:rPr lang="en-US" sz="1400" dirty="0"/>
              <a:t>DEP’s and Newsletters</a:t>
            </a:r>
          </a:p>
        </p:txBody>
      </p:sp>
      <p:pic>
        <p:nvPicPr>
          <p:cNvPr id="1026" name="Picture 2" descr="Image result for high tide raises all ships gifted">
            <a:extLst>
              <a:ext uri="{FF2B5EF4-FFF2-40B4-BE49-F238E27FC236}">
                <a16:creationId xmlns:a16="http://schemas.microsoft.com/office/drawing/2014/main" id="{5626C8C5-66D5-4B8F-94ED-D0767FA286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6412" y="0"/>
            <a:ext cx="3985588" cy="611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D2B910-B28F-4A54-B17C-8B7E5893A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45F118-1DF8-46A9-8A77-B3D9422CE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8C7DD26-2618-45DB-8116-3FFE75A9B28C}"/>
              </a:ext>
            </a:extLst>
          </p:cNvPr>
          <p:cNvSpPr>
            <a:spLocks noGrp="1"/>
          </p:cNvSpPr>
          <p:nvPr>
            <p:ph type="title"/>
          </p:nvPr>
        </p:nvSpPr>
        <p:spPr>
          <a:xfrm>
            <a:off x="5196457" y="804519"/>
            <a:ext cx="5550357" cy="1049235"/>
          </a:xfrm>
        </p:spPr>
        <p:txBody>
          <a:bodyPr>
            <a:normAutofit/>
          </a:bodyPr>
          <a:lstStyle/>
          <a:p>
            <a:r>
              <a:rPr lang="en-US" sz="2700"/>
              <a:t>Standard 4: Personnel and Professional Development</a:t>
            </a:r>
          </a:p>
        </p:txBody>
      </p:sp>
      <p:sp>
        <p:nvSpPr>
          <p:cNvPr id="14" name="Rectangle 13">
            <a:extLst>
              <a:ext uri="{FF2B5EF4-FFF2-40B4-BE49-F238E27FC236}">
                <a16:creationId xmlns:a16="http://schemas.microsoft.com/office/drawing/2014/main" id="{7CAB7D27-148D-4082-B160-72FAD580D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a:extLst>
              <a:ext uri="{FF2B5EF4-FFF2-40B4-BE49-F238E27FC236}">
                <a16:creationId xmlns:a16="http://schemas.microsoft.com/office/drawing/2014/main" id="{142BF474-69DF-416B-B88C-72F4DA0E9DEF}"/>
              </a:ext>
            </a:extLst>
          </p:cNvPr>
          <p:cNvPicPr>
            <a:picLocks noChangeAspect="1"/>
          </p:cNvPicPr>
          <p:nvPr/>
        </p:nvPicPr>
        <p:blipFill>
          <a:blip r:embed="rId2"/>
          <a:stretch>
            <a:fillRect/>
          </a:stretch>
        </p:blipFill>
        <p:spPr>
          <a:xfrm>
            <a:off x="837440" y="481108"/>
            <a:ext cx="3664433" cy="2491815"/>
          </a:xfrm>
          <a:prstGeom prst="rect">
            <a:avLst/>
          </a:prstGeom>
        </p:spPr>
      </p:pic>
      <p:pic>
        <p:nvPicPr>
          <p:cNvPr id="5" name="Picture 4">
            <a:extLst>
              <a:ext uri="{FF2B5EF4-FFF2-40B4-BE49-F238E27FC236}">
                <a16:creationId xmlns:a16="http://schemas.microsoft.com/office/drawing/2014/main" id="{6490101C-7E05-4CB2-B068-F756B9E7D199}"/>
              </a:ext>
            </a:extLst>
          </p:cNvPr>
          <p:cNvPicPr>
            <a:picLocks noChangeAspect="1"/>
          </p:cNvPicPr>
          <p:nvPr/>
        </p:nvPicPr>
        <p:blipFill>
          <a:blip r:embed="rId3"/>
          <a:stretch>
            <a:fillRect/>
          </a:stretch>
        </p:blipFill>
        <p:spPr>
          <a:xfrm>
            <a:off x="938492" y="3137516"/>
            <a:ext cx="3462330" cy="2492878"/>
          </a:xfrm>
          <a:prstGeom prst="rect">
            <a:avLst/>
          </a:prstGeom>
        </p:spPr>
      </p:pic>
      <p:sp>
        <p:nvSpPr>
          <p:cNvPr id="3" name="Content Placeholder 2">
            <a:extLst>
              <a:ext uri="{FF2B5EF4-FFF2-40B4-BE49-F238E27FC236}">
                <a16:creationId xmlns:a16="http://schemas.microsoft.com/office/drawing/2014/main" id="{CDACB450-2CCE-48F0-B93A-DC19761BDEF9}"/>
              </a:ext>
            </a:extLst>
          </p:cNvPr>
          <p:cNvSpPr>
            <a:spLocks noGrp="1"/>
          </p:cNvSpPr>
          <p:nvPr>
            <p:ph idx="1"/>
          </p:nvPr>
        </p:nvSpPr>
        <p:spPr>
          <a:xfrm>
            <a:off x="5196457" y="2015732"/>
            <a:ext cx="5550357" cy="3450613"/>
          </a:xfrm>
        </p:spPr>
        <p:txBody>
          <a:bodyPr>
            <a:normAutofit fontScale="92500" lnSpcReduction="20000"/>
          </a:bodyPr>
          <a:lstStyle/>
          <a:p>
            <a:pPr>
              <a:lnSpc>
                <a:spcPct val="110000"/>
              </a:lnSpc>
            </a:pPr>
            <a:r>
              <a:rPr lang="en-US" sz="1900" dirty="0"/>
              <a:t>Gifted specialists oversee the implementation of this plan in the building, support teachers in implementing the plan</a:t>
            </a:r>
          </a:p>
          <a:p>
            <a:pPr>
              <a:lnSpc>
                <a:spcPct val="110000"/>
              </a:lnSpc>
            </a:pPr>
            <a:r>
              <a:rPr lang="en-US" sz="1900" dirty="0"/>
              <a:t>Everyone that works with children needs to be knowledgeable of plan and it’s components</a:t>
            </a:r>
          </a:p>
          <a:p>
            <a:pPr>
              <a:lnSpc>
                <a:spcPct val="110000"/>
              </a:lnSpc>
            </a:pPr>
            <a:r>
              <a:rPr lang="en-US" sz="1900" dirty="0"/>
              <a:t>Teachers need more support to work with AIG students in the classroom</a:t>
            </a:r>
          </a:p>
          <a:p>
            <a:pPr lvl="1">
              <a:lnSpc>
                <a:spcPct val="110000"/>
              </a:lnSpc>
            </a:pPr>
            <a:r>
              <a:rPr lang="en-US" sz="1700" dirty="0"/>
              <a:t>Year-long, comprehensive, local AIG professional development-cohort based</a:t>
            </a:r>
          </a:p>
          <a:p>
            <a:pPr>
              <a:lnSpc>
                <a:spcPct val="110000"/>
              </a:lnSpc>
            </a:pPr>
            <a:r>
              <a:rPr lang="en-US" sz="1900" dirty="0"/>
              <a:t>Due to limited specialists, we must work as a team to create resources and provide for the students</a:t>
            </a:r>
          </a:p>
        </p:txBody>
      </p:sp>
      <p:pic>
        <p:nvPicPr>
          <p:cNvPr id="16" name="Picture 15">
            <a:extLst>
              <a:ext uri="{FF2B5EF4-FFF2-40B4-BE49-F238E27FC236}">
                <a16:creationId xmlns:a16="http://schemas.microsoft.com/office/drawing/2014/main" id="{CD88FC76-F691-462A-BCF9-0BA4F5DE6D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33204A7E-B7E9-42D0-9DC4-B82FDC8C4B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6087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1528</TotalTime>
  <Words>1038</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AIG Plan 2019-2022</vt:lpstr>
      <vt:lpstr>Article 9B:  Academically or intellectually gifted students</vt:lpstr>
      <vt:lpstr>PowerPoint Presentation</vt:lpstr>
      <vt:lpstr>PowerPoint Presentation</vt:lpstr>
      <vt:lpstr>Standard 1: Student Identification</vt:lpstr>
      <vt:lpstr>Standard 2:Comprehensive programming within a total school community</vt:lpstr>
      <vt:lpstr>Standard 2 extracurricular</vt:lpstr>
      <vt:lpstr>Standard 3: Differentiated Curriculum and instruction</vt:lpstr>
      <vt:lpstr>Standard 4: Personnel and Professional Development</vt:lpstr>
      <vt:lpstr>Standard 5: Partnerships</vt:lpstr>
      <vt:lpstr>Standard 6: Program accountability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AIG Plan 2019-2022</dc:title>
  <dc:creator>Heather Boston</dc:creator>
  <cp:lastModifiedBy>Amanda McCall</cp:lastModifiedBy>
  <cp:revision>11</cp:revision>
  <cp:lastPrinted>2019-06-11T21:32:17Z</cp:lastPrinted>
  <dcterms:created xsi:type="dcterms:W3CDTF">2019-06-10T20:13:27Z</dcterms:created>
  <dcterms:modified xsi:type="dcterms:W3CDTF">2019-10-03T01:06:39Z</dcterms:modified>
</cp:coreProperties>
</file>